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3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5" r:id="rId10"/>
    <p:sldId id="271" r:id="rId11"/>
    <p:sldId id="266" r:id="rId12"/>
    <p:sldId id="267" r:id="rId13"/>
    <p:sldId id="269" r:id="rId1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gouq5KlkxXQi0Onrf7fGqoAyE5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81" autoAdjust="0"/>
  </p:normalViewPr>
  <p:slideViewPr>
    <p:cSldViewPr snapToGrid="0">
      <p:cViewPr varScale="1">
        <p:scale>
          <a:sx n="120" d="100"/>
          <a:sy n="120" d="100"/>
        </p:scale>
        <p:origin x="134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Добрый день, уважаемые коллеги! Сегодня я хочу представить Вам</a:t>
            </a:r>
            <a:r>
              <a:rPr lang="en-US" dirty="0"/>
              <a:t> </a:t>
            </a:r>
            <a:r>
              <a:rPr lang="ru-RU" dirty="0"/>
              <a:t>свою выпускную квалификационную работу.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/>
              <a:t>Для подключения пользователей в одно виртуальное пространство для начала была реализована возможность создавать онлайн сессии. Онлайн сессия – это информационная структура, находящаяся на сервере, которая содержит в себе свои настройки и </a:t>
            </a:r>
            <a:r>
              <a:rPr lang="ru-RU" dirty="0" err="1"/>
              <a:t>валидирует</a:t>
            </a:r>
            <a:r>
              <a:rPr lang="ru-RU" dirty="0"/>
              <a:t> подключения всех пользователей. По нажатии на кнопку </a:t>
            </a:r>
            <a:r>
              <a:rPr lang="en-US" dirty="0"/>
              <a:t>Create Game</a:t>
            </a:r>
            <a:r>
              <a:rPr lang="ru-RU" dirty="0"/>
              <a:t> на рисунке 11</a:t>
            </a:r>
            <a:r>
              <a:rPr lang="en-US" dirty="0"/>
              <a:t> </a:t>
            </a:r>
            <a:r>
              <a:rPr lang="ru-RU" dirty="0"/>
              <a:t>пользователь переходит на виджет, представленный на рисунке </a:t>
            </a:r>
            <a:r>
              <a:rPr lang="en-US" dirty="0"/>
              <a:t>12</a:t>
            </a:r>
            <a:r>
              <a:rPr lang="ru-RU" dirty="0"/>
              <a:t>. После подтверждения имени комнаты в системе создается онлайн сессия и пользователь автоматически перемещается на другой уровень. По нажатии на кнопку </a:t>
            </a:r>
            <a:r>
              <a:rPr lang="en-US" dirty="0"/>
              <a:t>Join</a:t>
            </a:r>
            <a:r>
              <a:rPr lang="ru-RU" dirty="0"/>
              <a:t> </a:t>
            </a:r>
            <a:r>
              <a:rPr lang="en-US" dirty="0"/>
              <a:t>Game</a:t>
            </a:r>
            <a:r>
              <a:rPr lang="ru-RU" dirty="0"/>
              <a:t> на рисунке 11 в сервис</a:t>
            </a:r>
            <a:r>
              <a:rPr lang="en-US" dirty="0"/>
              <a:t> </a:t>
            </a:r>
            <a:r>
              <a:rPr lang="ru-RU" dirty="0"/>
              <a:t>происходит запрос, и по ключу ищутся сессии. Найденные сессии отображаются в списке, представленном на рисунке</a:t>
            </a:r>
            <a:r>
              <a:rPr lang="en-US" dirty="0"/>
              <a:t> 13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После выбора сессии и нажатия на кнопку </a:t>
            </a:r>
            <a:r>
              <a:rPr lang="en-US" dirty="0"/>
              <a:t>Join </a:t>
            </a:r>
            <a:r>
              <a:rPr lang="ru-RU" dirty="0"/>
              <a:t>подключение клиента проходит проверку. В случае успеха пользователь подключается к сессии и также перемещается на уже ранее созданный другим пользователем уровень.</a:t>
            </a:r>
          </a:p>
        </p:txBody>
      </p:sp>
    </p:spTree>
    <p:extLst>
      <p:ext uri="{BB962C8B-B14F-4D97-AF65-F5344CB8AC3E}">
        <p14:creationId xmlns:p14="http://schemas.microsoft.com/office/powerpoint/2010/main" val="504483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В проекте была реализована система автоматического зачисления очков в конце каждого завершенного матча. Для показа информативного сообщения был создан виджет, представленный в правой части слайда. Подсчитанные очки по завершении матча зачисляются в глобальную таблицу лидеров, находящейся в сервисе </a:t>
            </a:r>
            <a:r>
              <a:rPr lang="en-US" dirty="0"/>
              <a:t>Epic Games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Для перечисления ее содержимого был создан интерактивный виджет в левой части слайда, который делает асинхронный запрос в сервис, и отображает каждую запись таблицы. Реализованная таблица в дальнейшем будет использоваться для подбора пользователей на основе их заработанных очков.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В графическом приложении прямо во время его работы часто приходилось переносить сервер и клиентов на другие уровни. Уровень представляет собой отдельную карту, которая имеет свои настройки и набор классов, сущности которых будут в нем расположены. Всего в проекте присутствует три уровня, которые представлены на слайде. Настройка отдельного уровня и перемещение пользователей между ними также является сетевой задачей, где необходимо учитывать сетевые роли.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В результате выполнения </a:t>
            </a:r>
            <a:r>
              <a:rPr lang="ru-RU" dirty="0"/>
              <a:t>выпускной квалификационной работы было разработано трехмерное графическое приложение с сетевыми взаимодействиями в виде шаблона многопользовательского проекта на </a:t>
            </a:r>
            <a:r>
              <a:rPr lang="en-US" dirty="0"/>
              <a:t>Unreal Engine 4</a:t>
            </a:r>
            <a:r>
              <a:rPr lang="ru-RU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В процессе разработки проекта были получены знания в области сетевого программирования в UE и приобретены практические навыки в создании </a:t>
            </a:r>
            <a:r>
              <a:rPr lang="ru-RU" dirty="0"/>
              <a:t>многопользовательских сетевых графических приложений, которые в дальнейшем будут применены для разработки аналогичных приложений в области автоматизированного проектирования.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Сетевые компоненты — это элементы многопользовательского приложения, из которых оно строится. В проекте они разделены на два типа. К первому типу относятся те элементы, которые непосредственно связаны с процессом </a:t>
            </a:r>
            <a:r>
              <a:rPr lang="ru-RU" dirty="0"/>
              <a:t>взаимодействия пользователей</a:t>
            </a:r>
            <a:r>
              <a:rPr lang="ru" dirty="0"/>
              <a:t>, их перечисление вы можете видеть в </a:t>
            </a:r>
            <a:r>
              <a:rPr lang="ru-RU" dirty="0"/>
              <a:t>правой</a:t>
            </a:r>
            <a:r>
              <a:rPr lang="ru" dirty="0"/>
              <a:t> части слайда. Их интеграция в проект крайне важна, так как без них невозможн</a:t>
            </a:r>
            <a:r>
              <a:rPr lang="ru-RU" dirty="0"/>
              <a:t>ы</a:t>
            </a:r>
            <a:r>
              <a:rPr lang="ru" dirty="0"/>
              <a:t> </a:t>
            </a:r>
            <a:r>
              <a:rPr lang="ru-RU" dirty="0"/>
              <a:t>никакие </a:t>
            </a:r>
            <a:r>
              <a:rPr lang="ru" dirty="0"/>
              <a:t>взаимодействи</a:t>
            </a:r>
            <a:r>
              <a:rPr lang="ru-RU" dirty="0"/>
              <a:t>я</a:t>
            </a:r>
            <a:r>
              <a:rPr lang="ru" dirty="0"/>
              <a:t> в </a:t>
            </a:r>
            <a:r>
              <a:rPr lang="ru-RU" dirty="0"/>
              <a:t>виртуальном пространстве</a:t>
            </a:r>
            <a:r>
              <a:rPr lang="ru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Компоненты, представленные в левой части слайда, относятся к возможностям современных многопользовательских </a:t>
            </a:r>
            <a:r>
              <a:rPr lang="ru-RU" dirty="0"/>
              <a:t>приложений</a:t>
            </a:r>
            <a:r>
              <a:rPr lang="ru" dirty="0"/>
              <a:t> и предоставляют возможность </a:t>
            </a:r>
            <a:r>
              <a:rPr lang="ru-RU" dirty="0"/>
              <a:t>эксплуатации</a:t>
            </a:r>
            <a:r>
              <a:rPr lang="ru" dirty="0"/>
              <a:t> по сети Интернет, делая взаимодействие пользователей с приложением более интерактивным и практичным.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Целью работ</a:t>
            </a:r>
            <a:r>
              <a:rPr lang="ru-RU" dirty="0"/>
              <a:t>ы</a:t>
            </a:r>
            <a:r>
              <a:rPr lang="ru" dirty="0"/>
              <a:t> является</a:t>
            </a:r>
            <a:r>
              <a:rPr lang="ru-RU" dirty="0"/>
              <a:t> разработать трехмерное графическое приложение с сетевым взаимодействием пользователей как по </a:t>
            </a:r>
            <a:r>
              <a:rPr lang="en-US" dirty="0"/>
              <a:t>LAN</a:t>
            </a:r>
            <a:r>
              <a:rPr lang="ru-RU" dirty="0"/>
              <a:t>, так по сети Интернет.</a:t>
            </a:r>
            <a:br>
              <a:rPr lang="ru" dirty="0"/>
            </a:br>
            <a:r>
              <a:rPr lang="ru" dirty="0"/>
              <a:t>Для этого было необходимо в рамках НИР изучить принципы работы сетевого программирования </a:t>
            </a:r>
            <a:r>
              <a:rPr lang="ru-RU" dirty="0"/>
              <a:t>и принципы создания интерактивных виджетов</a:t>
            </a:r>
            <a:r>
              <a:rPr lang="en-US" dirty="0"/>
              <a:t>.</a:t>
            </a:r>
            <a:r>
              <a:rPr lang="ru-RU" dirty="0"/>
              <a:t> В рамках практической части курсового проекта и выпускной квалификационной работы разработать ранее перечисленные сетевые компоненты и интегрировать их.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/>
              <a:t>Большинство графических приложений разрабатывается с помощью движков представленных на слайде. Под задачи в рамках ВКР был выбран движок </a:t>
            </a:r>
            <a:r>
              <a:rPr lang="en-US" dirty="0"/>
              <a:t>Unreal Engine 4</a:t>
            </a:r>
            <a:r>
              <a:rPr lang="ru-RU" dirty="0"/>
              <a:t>, где также представлялась альтернатива в выборе способа разработки, которые представлены в левой части слайда. Естественно, выбор сразу лег в пользу С++, так как это имеет гораздо больше плюсов, чем проектирование на визуальном программировании.</a:t>
            </a:r>
          </a:p>
        </p:txBody>
      </p:sp>
    </p:spTree>
    <p:extLst>
      <p:ext uri="{BB962C8B-B14F-4D97-AF65-F5344CB8AC3E}">
        <p14:creationId xmlns:p14="http://schemas.microsoft.com/office/powerpoint/2010/main" val="349244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Отличительная черта работы заключается в том, что большинство аналогичных проектов на площадках цифровой дистрибуции доступны либо в виде бинарных файлов либо разработаны с помощью технологии визуального программирования, как показано на рисунке 2. Доступность проекта только лишь в бинарных файлах не дает возможность редактировать приобретенный продукт под собственные нужды. А технология визуального программирования значительно снижает скорость работы приложения и ухудшает его удобочитаемость при разработке.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При разработке приложения требовалось активно использовать механизм сетевой репликации. Она отвечает за синхронизацию информации о виртуальном пространстве между пользователями. На слайде представлена схема, поясняющая принцип работы репликации. Красным отмечены объекты, управляемые реальными </a:t>
            </a:r>
            <a:r>
              <a:rPr lang="ru-RU" dirty="0"/>
              <a:t>пользователями</a:t>
            </a:r>
            <a:r>
              <a:rPr lang="ru" dirty="0"/>
              <a:t>, черным — управляемые сервером. Синхронизация объектов в </a:t>
            </a:r>
            <a:r>
              <a:rPr lang="ru-RU" dirty="0"/>
              <a:t>виртуальном пространстве </a:t>
            </a:r>
            <a:r>
              <a:rPr lang="ru" dirty="0"/>
              <a:t>заключается в том, что все взаимодействия между клиентами происходят только через сервер, а не напрямую между клиентами.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Второй сетевой механизм, который </a:t>
            </a:r>
            <a:r>
              <a:rPr lang="ru-RU" dirty="0"/>
              <a:t>требовалось </a:t>
            </a:r>
            <a:r>
              <a:rPr lang="ru" dirty="0"/>
              <a:t>использова</a:t>
            </a:r>
            <a:r>
              <a:rPr lang="ru-RU" dirty="0" err="1"/>
              <a:t>ть</a:t>
            </a:r>
            <a:r>
              <a:rPr lang="ru" dirty="0"/>
              <a:t> при разработке приложения – это удаленный вызов процедуры. Он позволяет</a:t>
            </a:r>
            <a:r>
              <a:rPr lang="en-US" dirty="0"/>
              <a:t> </a:t>
            </a:r>
            <a:r>
              <a:rPr lang="ru-RU" dirty="0"/>
              <a:t>вызывать функции в другом адресном пространстве</a:t>
            </a:r>
            <a:r>
              <a:rPr lang="ru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С помощью RPC в проекте реализовано возрождение, динамическое обновление количества очков на экране пользователя, </a:t>
            </a:r>
            <a:r>
              <a:rPr lang="ru-RU" dirty="0"/>
              <a:t>динамическое появление и обновление виджетов, а также запрос настроек виртуального пространства с клиента на сервер.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Для </a:t>
            </a:r>
            <a:r>
              <a:rPr lang="ru" sz="11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функционирования сетевой инфраструктуры приложени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я была подключена и использована о</a:t>
            </a:r>
            <a:r>
              <a:rPr lang="ru-RU" dirty="0"/>
              <a:t>нлайн подсистема – это встроенный в </a:t>
            </a:r>
            <a:r>
              <a:rPr lang="en-US" dirty="0"/>
              <a:t>Unreal Engine </a:t>
            </a:r>
            <a:r>
              <a:rPr lang="ru-RU" dirty="0"/>
              <a:t>низкоуровневый инструмент, который представляет собой набор программных интерфейсов, классов, функций и поддерживает взаимодействие с сервисами, представленными в верхней правой части слайда. С помощью подсистемы разработчик может управлять подключениями других пользователей и внедрять в проект сетевые компоненты, которые предоставляет выбранный сервис, работая только с программными интерфейсами подсистемы. Такой подход позволяет клиентам подключаться к серверу, находящемуся в другой локальной сети, даже без знания его </a:t>
            </a:r>
            <a:r>
              <a:rPr lang="en-US" dirty="0"/>
              <a:t>IP</a:t>
            </a:r>
            <a:r>
              <a:rPr lang="ru-RU" dirty="0"/>
              <a:t>-адреса. При подключении по </a:t>
            </a:r>
            <a:r>
              <a:rPr lang="en-US" dirty="0"/>
              <a:t>LAN </a:t>
            </a:r>
            <a:r>
              <a:rPr lang="ru-RU" dirty="0"/>
              <a:t>взаимодействие между узлами может происходить только в пределах локальной сети, без возможности подключения к узлу, находящемуся в другой сети, как показано на схеме в левой части слайда.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Основной проблемой при разработке приложения являлась проблема круговой задержки. Наиболее сильно оно проявляется, когда на экране сервера и клиентов идет отсчет до наступления какого-либо события, и происходит расхождение во времени. Для решения проблемы такого вида необходимо было на нескольких уровнях сделать ряд вызовов удаленных процедур от клиента к серверу и рассчитать их разницу во времени для корректного отображения виджета. Более подробный алгоритм можно прочитать в расчётной пояснительной записке.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6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5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18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73886" y="473886"/>
            <a:ext cx="8159664" cy="23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780" dirty="0"/>
              <a:t>Разработка и интеграция сетевых компонентов в шаблон многопользовательской игры на </a:t>
            </a:r>
            <a:r>
              <a:rPr lang="en-US" sz="3780" dirty="0"/>
              <a:t>Unreal Engine 4</a:t>
            </a:r>
            <a:endParaRPr sz="3780" dirty="0"/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0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6875" y="3041700"/>
            <a:ext cx="1515425" cy="17882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311700" y="3515350"/>
            <a:ext cx="4262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Студент: Боженко Дмитрий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311700" y="4056150"/>
            <a:ext cx="4550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Научный руководитель: Витюков Ф. А.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353D3-C6C2-4B74-BAFA-E5823A2A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280"/>
            <a:ext cx="8520600" cy="474880"/>
          </a:xfrm>
        </p:spPr>
        <p:txBody>
          <a:bodyPr>
            <a:normAutofit fontScale="90000"/>
          </a:bodyPr>
          <a:lstStyle/>
          <a:p>
            <a:r>
              <a:rPr lang="ru-RU" dirty="0"/>
              <a:t>Онлайн сессии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DB89A2-842C-43CA-94FE-482A80563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79981"/>
            <a:ext cx="8520600" cy="447683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603652-C43B-4D36-A600-1A1A8BD3A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r>
              <a:rPr lang="en-US" dirty="0"/>
              <a:t>/13</a:t>
            </a:r>
            <a:endParaRPr lang="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D57101-3A4A-4C67-8E4C-30D88A689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0" y="579981"/>
            <a:ext cx="2752794" cy="1547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D0F66-C1A4-44E4-91A0-377D0FFC5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828" y="587513"/>
            <a:ext cx="2739398" cy="1540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1B2E70-18BC-4DAC-B09A-1488670E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6" y="2897594"/>
            <a:ext cx="3053399" cy="1716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EFABA-A36A-480C-B17E-C3407AE8DFE2}"/>
              </a:ext>
            </a:extLst>
          </p:cNvPr>
          <p:cNvSpPr txBox="1"/>
          <p:nvPr/>
        </p:nvSpPr>
        <p:spPr>
          <a:xfrm>
            <a:off x="805851" y="2145206"/>
            <a:ext cx="3171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11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Меню для управления сессиями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E503F-B1E7-4F1E-BD18-0324560F2735}"/>
              </a:ext>
            </a:extLst>
          </p:cNvPr>
          <p:cNvSpPr txBox="1"/>
          <p:nvPr/>
        </p:nvSpPr>
        <p:spPr>
          <a:xfrm>
            <a:off x="4930661" y="2145206"/>
            <a:ext cx="2675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 12.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Создание онлайн сессии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CDC48-0100-4095-A2DE-7ECB5C6A1ABA}"/>
              </a:ext>
            </a:extLst>
          </p:cNvPr>
          <p:cNvSpPr txBox="1"/>
          <p:nvPr/>
        </p:nvSpPr>
        <p:spPr>
          <a:xfrm>
            <a:off x="543563" y="4617708"/>
            <a:ext cx="361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</a:t>
            </a:r>
            <a:r>
              <a:rPr lang="en-US" sz="1200" dirty="0">
                <a:latin typeface="Proxima Nova" panose="020B0604020202020204" charset="0"/>
              </a:rPr>
              <a:t>. 13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</a:t>
            </a:r>
            <a:r>
              <a:rPr lang="en-US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Подключение к существующей сессии</a:t>
            </a:r>
            <a:endParaRPr lang="ru-RU" sz="1200" dirty="0">
              <a:latin typeface="Proxima Nova" panose="020B060402020202020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73420B-9DE9-436C-9D5F-686636184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892" y="2422205"/>
            <a:ext cx="2793269" cy="2192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C43D1A-9E4D-410A-BFF1-D2B4CF4F4946}"/>
              </a:ext>
            </a:extLst>
          </p:cNvPr>
          <p:cNvSpPr txBox="1"/>
          <p:nvPr/>
        </p:nvSpPr>
        <p:spPr>
          <a:xfrm>
            <a:off x="4871892" y="4617708"/>
            <a:ext cx="288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14</a:t>
            </a:r>
            <a:r>
              <a:rPr lang="en-US" sz="1200" dirty="0">
                <a:latin typeface="Proxima Nova" panose="020B0604020202020204" charset="0"/>
              </a:rPr>
              <a:t>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</a:t>
            </a:r>
            <a:r>
              <a:rPr lang="en-US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Создание сессии через </a:t>
            </a:r>
            <a:r>
              <a:rPr lang="en-US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C++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082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/>
              <a:t>11</a:t>
            </a:fld>
            <a:r>
              <a:rPr lang="ru" dirty="0"/>
              <a:t>/13</a:t>
            </a:r>
            <a:endParaRPr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653F87-3F92-422C-8A5F-A8A0CDD0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таблицы лидеров на уровне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20747-4666-4B42-898B-4EA07387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88" y="731375"/>
            <a:ext cx="2954086" cy="1661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7692D6-6CFE-423E-B56C-391F745B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88" y="2571749"/>
            <a:ext cx="2951003" cy="1661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C5FC01-88A0-4509-8314-030E5EF5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38873"/>
            <a:ext cx="4052245" cy="2465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017558-3B8A-4E33-96C8-5AABF4A99DFD}"/>
              </a:ext>
            </a:extLst>
          </p:cNvPr>
          <p:cNvSpPr txBox="1"/>
          <p:nvPr/>
        </p:nvSpPr>
        <p:spPr>
          <a:xfrm>
            <a:off x="595732" y="4386218"/>
            <a:ext cx="4092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15 - 16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Таблица лидеров на уровне приложения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14165-ECCF-49F1-999E-5250E025734F}"/>
              </a:ext>
            </a:extLst>
          </p:cNvPr>
          <p:cNvSpPr txBox="1"/>
          <p:nvPr/>
        </p:nvSpPr>
        <p:spPr>
          <a:xfrm>
            <a:off x="5108772" y="3864589"/>
            <a:ext cx="2978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Proxima Nova" panose="020B0604020202020204" charset="0"/>
              </a:rPr>
              <a:t>Рис. 17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</a:t>
            </a:r>
            <a:r>
              <a:rPr lang="ru-RU" sz="1200" dirty="0">
                <a:latin typeface="Proxima Nova" panose="020B0604020202020204" charset="0"/>
              </a:rPr>
              <a:t> Внутриигровой виджет с</a:t>
            </a:r>
          </a:p>
          <a:p>
            <a:pPr algn="ctr"/>
            <a:r>
              <a:rPr lang="ru-RU" sz="1200" dirty="0">
                <a:latin typeface="Proxima Nova" panose="020B0604020202020204" charset="0"/>
              </a:rPr>
              <a:t>информацией о завершившемся матче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 dirty="0"/>
              <a:t>Разработка отдельных уровней</a:t>
            </a:r>
            <a:endParaRPr dirty="0"/>
          </a:p>
        </p:txBody>
      </p:sp>
      <p:sp>
        <p:nvSpPr>
          <p:cNvPr id="166" name="Google Shape;166;p12"/>
          <p:cNvSpPr txBox="1">
            <a:spLocks noGrp="1"/>
          </p:cNvSpPr>
          <p:nvPr>
            <p:ph type="body" idx="1"/>
          </p:nvPr>
        </p:nvSpPr>
        <p:spPr>
          <a:xfrm>
            <a:off x="311700" y="885775"/>
            <a:ext cx="8520600" cy="403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262626"/>
              </a:solidFill>
            </a:endParaRPr>
          </a:p>
        </p:txBody>
      </p:sp>
      <p:sp>
        <p:nvSpPr>
          <p:cNvPr id="167" name="Google Shape;16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016CFE-807B-4288-9A90-089B0773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67" y="659383"/>
            <a:ext cx="3121474" cy="17551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1CCB55-CFBE-4ECE-A2B0-82F5EDE0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067" y="2888782"/>
            <a:ext cx="3155831" cy="17744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18CA76-C327-4816-AB37-6FECB09B0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13" y="2888782"/>
            <a:ext cx="3121473" cy="17551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2849D0-103B-427B-BD71-877A37C0BCCB}"/>
              </a:ext>
            </a:extLst>
          </p:cNvPr>
          <p:cNvSpPr txBox="1"/>
          <p:nvPr/>
        </p:nvSpPr>
        <p:spPr>
          <a:xfrm>
            <a:off x="5685184" y="4663217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Рис.21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Основной уровень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50714-6AD1-4ED1-BE66-5219BBA89D97}"/>
              </a:ext>
            </a:extLst>
          </p:cNvPr>
          <p:cNvSpPr txBox="1"/>
          <p:nvPr/>
        </p:nvSpPr>
        <p:spPr>
          <a:xfrm>
            <a:off x="929892" y="4643899"/>
            <a:ext cx="2925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20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Уровень лобби с виджетами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719451-A558-4F6D-9CA5-B5626015F918}"/>
              </a:ext>
            </a:extLst>
          </p:cNvPr>
          <p:cNvSpPr txBox="1"/>
          <p:nvPr/>
        </p:nvSpPr>
        <p:spPr>
          <a:xfrm>
            <a:off x="4934483" y="2414500"/>
            <a:ext cx="3374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Proxima Nova" panose="020B0604020202020204" charset="0"/>
              </a:rPr>
              <a:t>Рис. 19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Уровень лобби с взаимодействием</a:t>
            </a:r>
          </a:p>
          <a:p>
            <a:pPr algn="ctr"/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 виртуальным пространством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8A035-00FD-4018-9590-8EB1AFE677F9}"/>
              </a:ext>
            </a:extLst>
          </p:cNvPr>
          <p:cNvSpPr txBox="1"/>
          <p:nvPr/>
        </p:nvSpPr>
        <p:spPr>
          <a:xfrm>
            <a:off x="678413" y="2417500"/>
            <a:ext cx="338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Proxima Nova" panose="020B0604020202020204" charset="0"/>
              </a:rPr>
              <a:t>Рис. 18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Главное меню</a:t>
            </a:r>
            <a:endParaRPr lang="ru-RU" sz="1200" dirty="0">
              <a:latin typeface="Proxima Nova" panose="020B060402020202020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83E9FE-2E8F-41E4-A1FD-800ADEFDE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13" y="659383"/>
            <a:ext cx="3121473" cy="17551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180" name="Google Shape;180;p14"/>
          <p:cNvSpPr txBox="1">
            <a:spLocks noGrp="1"/>
          </p:cNvSpPr>
          <p:nvPr>
            <p:ph type="body" idx="1"/>
          </p:nvPr>
        </p:nvSpPr>
        <p:spPr>
          <a:xfrm>
            <a:off x="311700" y="81895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В результате работы были выполнены следующие задачи:</a:t>
            </a:r>
            <a:endParaRPr dirty="0">
              <a:solidFill>
                <a:schemeClr val="dk1"/>
              </a:solidFill>
            </a:endParaRPr>
          </a:p>
          <a:p>
            <a:pPr marL="360000" lvl="0" indent="-324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dirty="0">
                <a:solidFill>
                  <a:schemeClr val="dk1"/>
                </a:solidFill>
              </a:rPr>
              <a:t>Изучены принципы сетевого программирования в Unreal Engine 4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dirty="0">
              <a:solidFill>
                <a:schemeClr val="dk1"/>
              </a:solidFill>
            </a:endParaRPr>
          </a:p>
          <a:p>
            <a:pPr marL="360000" lvl="0" indent="-324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dirty="0">
                <a:solidFill>
                  <a:schemeClr val="dk1"/>
                </a:solidFill>
              </a:rPr>
              <a:t>Изучены принципы создания интерактивных виджетов</a:t>
            </a:r>
            <a:r>
              <a:rPr lang="en-US" dirty="0">
                <a:solidFill>
                  <a:schemeClr val="dk1"/>
                </a:solidFill>
              </a:rPr>
              <a:t>;</a:t>
            </a:r>
          </a:p>
          <a:p>
            <a:pPr marL="360000" lvl="0" indent="-324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dirty="0">
                <a:solidFill>
                  <a:schemeClr val="dk1"/>
                </a:solidFill>
              </a:rPr>
              <a:t>Получены практические навыки работы с онлайн подсистемой в </a:t>
            </a:r>
            <a:r>
              <a:rPr lang="en-US" dirty="0">
                <a:solidFill>
                  <a:schemeClr val="dk1"/>
                </a:solidFill>
              </a:rPr>
              <a:t>Unreal Engine 4;</a:t>
            </a:r>
          </a:p>
          <a:p>
            <a:pPr marL="360000" indent="-324000">
              <a:spcBef>
                <a:spcPts val="300"/>
              </a:spcBef>
              <a:buClr>
                <a:schemeClr val="dk1"/>
              </a:buClr>
            </a:pPr>
            <a:r>
              <a:rPr lang="ru-RU" dirty="0">
                <a:solidFill>
                  <a:schemeClr val="dk1"/>
                </a:solidFill>
              </a:rPr>
              <a:t>Реализована автоматическая система начисления очков и таблица лидеров на уровне приложения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lang="ru-RU" dirty="0">
              <a:solidFill>
                <a:schemeClr val="dk1"/>
              </a:solidFill>
            </a:endParaRPr>
          </a:p>
          <a:p>
            <a:pPr marL="360000" indent="-324000">
              <a:spcBef>
                <a:spcPts val="300"/>
              </a:spcBef>
              <a:buClr>
                <a:schemeClr val="dk1"/>
              </a:buClr>
            </a:pPr>
            <a:r>
              <a:rPr lang="ru-RU" dirty="0">
                <a:solidFill>
                  <a:schemeClr val="dk1"/>
                </a:solidFill>
              </a:rPr>
              <a:t>Реализованы три вида лобби для вариативного использования шаблона.</a:t>
            </a:r>
          </a:p>
          <a:p>
            <a:pPr marL="36000" indent="0">
              <a:spcBef>
                <a:spcPts val="300"/>
              </a:spcBef>
              <a:buClr>
                <a:schemeClr val="dk1"/>
              </a:buClr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360000" lvl="0" indent="-324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360000" lvl="0" indent="-324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81" name="Google Shape;18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/>
              <a:t>13</a:t>
            </a:fld>
            <a:r>
              <a:rPr lang="ru" dirty="0"/>
              <a:t>/1</a:t>
            </a:r>
            <a:r>
              <a:rPr lang="en-US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>
            <a:spLocks noGrp="1"/>
          </p:cNvSpPr>
          <p:nvPr>
            <p:ph type="title"/>
          </p:nvPr>
        </p:nvSpPr>
        <p:spPr>
          <a:xfrm>
            <a:off x="322149" y="2558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 dirty="0"/>
              <a:t>Введение</a:t>
            </a:r>
            <a:endParaRPr dirty="0"/>
          </a:p>
        </p:txBody>
      </p:sp>
      <p:sp>
        <p:nvSpPr>
          <p:cNvPr id="69" name="Google Shape;69;p2"/>
          <p:cNvSpPr txBox="1">
            <a:spLocks noGrp="1"/>
          </p:cNvSpPr>
          <p:nvPr>
            <p:ph type="body" idx="1"/>
          </p:nvPr>
        </p:nvSpPr>
        <p:spPr>
          <a:xfrm>
            <a:off x="232944" y="808157"/>
            <a:ext cx="8699010" cy="56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Сетевые компоненты — это элементы, лежащие в основе сетевого приложения.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r>
              <a:rPr lang="ru" dirty="0"/>
              <a:t>/1</a:t>
            </a:r>
            <a:r>
              <a:rPr lang="en-US" dirty="0"/>
              <a:t>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5054880" y="1303287"/>
            <a:ext cx="3413627" cy="83096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Сетевые элементы, относящиеся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 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взаимодействию 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пользователей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4581253" y="2207753"/>
            <a:ext cx="4360882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24000" marR="0" lvl="0" indent="-25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-RU" sz="1300" dirty="0">
                <a:latin typeface="Proxima Nova"/>
                <a:ea typeface="Proxima Nova"/>
                <a:cs typeface="Proxima Nova"/>
                <a:sym typeface="Proxima Nova"/>
              </a:rPr>
              <a:t>Изменение состояний объектов</a:t>
            </a:r>
            <a:r>
              <a:rPr lang="en-US" sz="1300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Запрос настроек </a:t>
            </a:r>
            <a:r>
              <a:rPr lang="ru-RU" sz="1300" dirty="0">
                <a:latin typeface="Proxima Nova"/>
                <a:ea typeface="Proxima Nova"/>
                <a:cs typeface="Proxima Nova"/>
                <a:sym typeface="Proxima Nova"/>
              </a:rPr>
              <a:t>виртуального пространства 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 сервера на клиент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виджет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ов</a:t>
            </a: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с информацией о пользователях 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ru-RU" sz="1300" dirty="0">
                <a:latin typeface="Proxima Nova"/>
                <a:ea typeface="Proxima Nova"/>
                <a:cs typeface="Proxima Nova"/>
                <a:sym typeface="Proxima Nova"/>
              </a:rPr>
              <a:t>виртуальном пространстве</a:t>
            </a:r>
            <a:r>
              <a:rPr lang="en-US" sz="1300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динамическ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их</a:t>
            </a: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виджет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ов</a:t>
            </a: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интерфейса;</a:t>
            </a:r>
          </a:p>
          <a:p>
            <a:pPr marL="324000" indent="-251999">
              <a:lnSpc>
                <a:spcPct val="150000"/>
              </a:lnSpc>
              <a:buSzPts val="1400"/>
              <a:buFont typeface="Proxima Nova"/>
              <a:buAutoNum type="arabicPeriod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Механизм восстановления исходного состояния пользователя.</a:t>
            </a:r>
          </a:p>
        </p:txBody>
      </p:sp>
      <p:sp>
        <p:nvSpPr>
          <p:cNvPr id="73" name="Google Shape;73;p2"/>
          <p:cNvSpPr txBox="1"/>
          <p:nvPr/>
        </p:nvSpPr>
        <p:spPr>
          <a:xfrm>
            <a:off x="419699" y="1219993"/>
            <a:ext cx="3799485" cy="14772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Сетевые элементы, относящиеся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 организации функционирования инфраструктуры многопользовательских приложений: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414099" y="2607863"/>
            <a:ext cx="3991840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</a:t>
            </a:r>
            <a:r>
              <a:rPr lang="ru" sz="1300" dirty="0">
                <a:latin typeface="Proxima Nova"/>
                <a:ea typeface="Proxima Nova"/>
                <a:cs typeface="Proxima Nova"/>
                <a:sym typeface="Proxima Nova"/>
              </a:rPr>
              <a:t>онлайн</a:t>
            </a: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сессий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Авторизация</a:t>
            </a:r>
            <a:r>
              <a:rPr lang="en-US" sz="1300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лобби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таблиц лидеров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24000" marR="0" lvl="0" indent="-2519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ru" sz="13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системы подбора игроков</a:t>
            </a:r>
            <a:r>
              <a:rPr lang="en-US" sz="1300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3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" name="Google Shape;75;p2"/>
          <p:cNvCxnSpPr>
            <a:cxnSpLocks/>
          </p:cNvCxnSpPr>
          <p:nvPr/>
        </p:nvCxnSpPr>
        <p:spPr>
          <a:xfrm>
            <a:off x="4476750" y="2289175"/>
            <a:ext cx="0" cy="24338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311700" y="2181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 dirty="0"/>
              <a:t>Постановка задачи</a:t>
            </a:r>
            <a:endParaRPr dirty="0"/>
          </a:p>
        </p:txBody>
      </p:sp>
      <p:sp>
        <p:nvSpPr>
          <p:cNvPr id="81" name="Google Shape;81;p3"/>
          <p:cNvSpPr txBox="1">
            <a:spLocks noGrp="1"/>
          </p:cNvSpPr>
          <p:nvPr>
            <p:ph type="body" idx="1"/>
          </p:nvPr>
        </p:nvSpPr>
        <p:spPr>
          <a:xfrm>
            <a:off x="311700" y="790897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●"/>
            </a:pPr>
            <a:r>
              <a:rPr lang="ru" b="1" dirty="0">
                <a:solidFill>
                  <a:schemeClr val="dk1"/>
                </a:solidFill>
              </a:rPr>
              <a:t>Цель работы:</a:t>
            </a:r>
            <a:r>
              <a:rPr lang="ru" dirty="0">
                <a:solidFill>
                  <a:schemeClr val="dk1"/>
                </a:solidFill>
              </a:rPr>
              <a:t> </a:t>
            </a:r>
            <a:r>
              <a:rPr lang="ru-RU" sz="1400" dirty="0">
                <a:solidFill>
                  <a:schemeClr val="dk1"/>
                </a:solidFill>
              </a:rPr>
              <a:t>разработать шаблон многопользовательского приложения с сетевым взаимодействием пользователей по </a:t>
            </a:r>
            <a:r>
              <a:rPr lang="en-US" sz="1400" dirty="0">
                <a:solidFill>
                  <a:schemeClr val="dk1"/>
                </a:solidFill>
              </a:rPr>
              <a:t>LAN </a:t>
            </a:r>
            <a:r>
              <a:rPr lang="ru-RU" sz="1400" dirty="0">
                <a:solidFill>
                  <a:schemeClr val="dk1"/>
                </a:solidFill>
              </a:rPr>
              <a:t>и сети Интернет.</a:t>
            </a:r>
          </a:p>
          <a:p>
            <a:pPr marL="457200" lvl="0" indent="-33432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b="1" dirty="0">
                <a:solidFill>
                  <a:schemeClr val="dk1"/>
                </a:solidFill>
              </a:rPr>
              <a:t>Поставленные задачи:</a:t>
            </a: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 dirty="0">
                <a:solidFill>
                  <a:schemeClr val="dk1"/>
                </a:solidFill>
              </a:rPr>
              <a:t>Изучить принципы работы сетевого программирования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lang="ru" dirty="0">
              <a:solidFill>
                <a:schemeClr val="dk1"/>
              </a:solidFill>
            </a:endParaRP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 dirty="0">
                <a:solidFill>
                  <a:schemeClr val="dk1"/>
                </a:solidFill>
              </a:rPr>
              <a:t>Изучить принцип</a:t>
            </a:r>
            <a:r>
              <a:rPr lang="ru-RU" dirty="0">
                <a:solidFill>
                  <a:schemeClr val="dk1"/>
                </a:solidFill>
              </a:rPr>
              <a:t>ы создания интерактивных виджетов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dirty="0">
              <a:solidFill>
                <a:schemeClr val="dk1"/>
              </a:solidFill>
            </a:endParaRP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 dirty="0">
                <a:solidFill>
                  <a:schemeClr val="dk1"/>
                </a:solidFill>
              </a:rPr>
              <a:t>Изучить принцип</a:t>
            </a:r>
            <a:r>
              <a:rPr lang="ru-RU" dirty="0">
                <a:solidFill>
                  <a:schemeClr val="dk1"/>
                </a:solidFill>
              </a:rPr>
              <a:t>ы</a:t>
            </a:r>
            <a:r>
              <a:rPr lang="ru" dirty="0">
                <a:solidFill>
                  <a:schemeClr val="dk1"/>
                </a:solidFill>
              </a:rPr>
              <a:t> работы с программным</a:t>
            </a:r>
            <a:r>
              <a:rPr lang="ru-RU" dirty="0">
                <a:solidFill>
                  <a:schemeClr val="dk1"/>
                </a:solidFill>
              </a:rPr>
              <a:t>ы</a:t>
            </a:r>
            <a:r>
              <a:rPr lang="ru" dirty="0">
                <a:solidFill>
                  <a:schemeClr val="dk1"/>
                </a:solidFill>
              </a:rPr>
              <a:t> интерфейс</a:t>
            </a:r>
            <a:r>
              <a:rPr lang="ru-RU" dirty="0">
                <a:solidFill>
                  <a:schemeClr val="dk1"/>
                </a:solidFill>
              </a:rPr>
              <a:t>ами встроенной подсистемы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dirty="0">
              <a:solidFill>
                <a:schemeClr val="dk1"/>
              </a:solidFill>
            </a:endParaRP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-RU" dirty="0">
                <a:solidFill>
                  <a:schemeClr val="dk1"/>
                </a:solidFill>
              </a:rPr>
              <a:t>Реализовать автоматическую систему начисления очков и таблицу лидеров на уровне приложения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lang="ru-RU" dirty="0">
              <a:solidFill>
                <a:schemeClr val="dk1"/>
              </a:solidFill>
            </a:endParaRPr>
          </a:p>
          <a:p>
            <a:pPr marL="720000" lvl="1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-RU" dirty="0">
                <a:solidFill>
                  <a:schemeClr val="dk1"/>
                </a:solidFill>
              </a:rPr>
              <a:t>Реализовать возможность создания лобби трех видов для вариативного использования шаблона.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546BB-8153-46CB-B68C-219E6C88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347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Обзор существующих решений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E6CB28-6EA1-44A5-8241-6667CDF2C1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r>
              <a:rPr lang="en-US" dirty="0"/>
              <a:t>/13</a:t>
            </a:r>
            <a:endParaRPr lang="ru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EE9E886-2730-4CBF-B4E6-44FEC605A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46" y="894455"/>
            <a:ext cx="1657530" cy="16575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2B969-827E-4BB8-9BF1-D74A5EE20570}"/>
              </a:ext>
            </a:extLst>
          </p:cNvPr>
          <p:cNvSpPr txBox="1"/>
          <p:nvPr/>
        </p:nvSpPr>
        <p:spPr>
          <a:xfrm>
            <a:off x="1006022" y="2930563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xima Nova" panose="020B0604020202020204" charset="0"/>
              </a:rPr>
              <a:t>C++: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DFEDE-1EA6-401D-8874-591F22BDB5B7}"/>
              </a:ext>
            </a:extLst>
          </p:cNvPr>
          <p:cNvSpPr txBox="1"/>
          <p:nvPr/>
        </p:nvSpPr>
        <p:spPr>
          <a:xfrm>
            <a:off x="2495302" y="2957131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Proxima Nova" panose="020B0604020202020204" charset="0"/>
              </a:rPr>
              <a:t>Визуальное программирование</a:t>
            </a:r>
            <a:endParaRPr lang="en-US" sz="1200" dirty="0">
              <a:latin typeface="Proxima Nova" panose="020B0604020202020204" charset="0"/>
            </a:endParaRPr>
          </a:p>
          <a:p>
            <a:pPr algn="ctr"/>
            <a:r>
              <a:rPr lang="ru-RU" sz="1200" dirty="0">
                <a:latin typeface="Proxima Nova" panose="020B0604020202020204" charset="0"/>
              </a:rPr>
              <a:t>(</a:t>
            </a:r>
            <a:r>
              <a:rPr lang="en-US" sz="1200" dirty="0">
                <a:latin typeface="Proxima Nova" panose="020B0604020202020204" charset="0"/>
              </a:rPr>
              <a:t>Blueprints</a:t>
            </a:r>
            <a:r>
              <a:rPr lang="ru-RU" sz="1200" dirty="0">
                <a:latin typeface="Proxima Nova" panose="020B0604020202020204" charset="0"/>
              </a:rPr>
              <a:t>)</a:t>
            </a:r>
            <a:r>
              <a:rPr lang="en-US" sz="1200" dirty="0">
                <a:latin typeface="Proxima Nova" panose="020B0604020202020204" charset="0"/>
              </a:rPr>
              <a:t>:</a:t>
            </a:r>
            <a:endParaRPr lang="ru-RU" sz="1200" dirty="0">
              <a:latin typeface="Proxima Nova" panose="020B0604020202020204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464636B-FE10-4957-960E-8EA19869C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90" y="758745"/>
            <a:ext cx="2570148" cy="19289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802BBE-CDB7-4CB5-8F58-ED8783FB49C5}"/>
              </a:ext>
            </a:extLst>
          </p:cNvPr>
          <p:cNvSpPr txBox="1"/>
          <p:nvPr/>
        </p:nvSpPr>
        <p:spPr>
          <a:xfrm>
            <a:off x="2475333" y="3553758"/>
            <a:ext cx="262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Хуже производительность</a:t>
            </a:r>
            <a:r>
              <a:rPr lang="en-US" sz="1200" dirty="0">
                <a:latin typeface="Proxima Nova" panose="020B0604020202020204" charset="0"/>
              </a:rPr>
              <a:t>;</a:t>
            </a:r>
            <a:endParaRPr lang="ru-RU" sz="1200" dirty="0">
              <a:latin typeface="Proxima Nov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Серьёзно осложняет отладку проекта из-за ухудшения читаемости кода</a:t>
            </a:r>
            <a:r>
              <a:rPr lang="en-US" sz="1200" dirty="0">
                <a:latin typeface="Proxima Nova" panose="020B0604020202020204" charset="0"/>
              </a:rPr>
              <a:t>.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E851D-2D7B-4079-8F2C-8A279F0A8C8D}"/>
              </a:ext>
            </a:extLst>
          </p:cNvPr>
          <p:cNvSpPr txBox="1"/>
          <p:nvPr/>
        </p:nvSpPr>
        <p:spPr>
          <a:xfrm>
            <a:off x="311700" y="3173730"/>
            <a:ext cx="23207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dirty="0">
                <a:latin typeface="Proxima Nova" panose="020B0604020202020204" charset="0"/>
              </a:rPr>
              <a:t>Позволяет достичь максимальную производительность работы приложения</a:t>
            </a:r>
            <a:r>
              <a:rPr lang="en-US" sz="1200" dirty="0">
                <a:latin typeface="Proxima Nova" panose="020B0604020202020204" charset="0"/>
              </a:rPr>
              <a:t>;</a:t>
            </a:r>
            <a:endParaRPr lang="ru-RU" sz="1200" dirty="0">
              <a:latin typeface="Proxima Nov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dirty="0">
                <a:latin typeface="Proxima Nova" panose="020B0604020202020204" charset="0"/>
              </a:rPr>
              <a:t>Делает проект удобочитаемым при разработке</a:t>
            </a:r>
            <a:r>
              <a:rPr lang="en-US" sz="1200" dirty="0">
                <a:latin typeface="Proxima Nova" panose="020B0604020202020204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dirty="0">
                <a:latin typeface="Proxima Nova" panose="020B0604020202020204" charset="0"/>
              </a:rPr>
              <a:t>Доступен открытый исходный код</a:t>
            </a:r>
            <a:r>
              <a:rPr lang="en-US" sz="1200" dirty="0">
                <a:latin typeface="Proxima Nova" panose="020B0604020202020204" charset="0"/>
              </a:rPr>
              <a:t>.</a:t>
            </a:r>
            <a:endParaRPr lang="ru-RU" sz="1200" dirty="0">
              <a:latin typeface="Proxima Nov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1C39506-9A35-44C2-9D8A-DB0111F244A8}"/>
              </a:ext>
            </a:extLst>
          </p:cNvPr>
          <p:cNvCxnSpPr>
            <a:cxnSpLocks/>
          </p:cNvCxnSpPr>
          <p:nvPr/>
        </p:nvCxnSpPr>
        <p:spPr>
          <a:xfrm flipH="1">
            <a:off x="1287354" y="2454391"/>
            <a:ext cx="661931" cy="46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E603461-88F2-4717-BB31-7E08DBA128C8}"/>
              </a:ext>
            </a:extLst>
          </p:cNvPr>
          <p:cNvCxnSpPr>
            <a:cxnSpLocks/>
          </p:cNvCxnSpPr>
          <p:nvPr/>
        </p:nvCxnSpPr>
        <p:spPr>
          <a:xfrm>
            <a:off x="3098350" y="2428445"/>
            <a:ext cx="605436" cy="4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F8265A-A56A-4823-BAC9-A43AC0F75B07}"/>
              </a:ext>
            </a:extLst>
          </p:cNvPr>
          <p:cNvSpPr txBox="1"/>
          <p:nvPr/>
        </p:nvSpPr>
        <p:spPr>
          <a:xfrm>
            <a:off x="5877451" y="3003297"/>
            <a:ext cx="2766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Отсутствует открытый исходный код движка</a:t>
            </a:r>
            <a:r>
              <a:rPr lang="en-US" sz="1200" dirty="0">
                <a:latin typeface="Proxima Nova" panose="020B0604020202020204" charset="0"/>
              </a:rPr>
              <a:t>;</a:t>
            </a:r>
            <a:endParaRPr lang="ru-RU" sz="1200" dirty="0">
              <a:latin typeface="Proxima Nov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Разработка на </a:t>
            </a:r>
            <a:r>
              <a:rPr lang="en-US" sz="1200" dirty="0">
                <a:latin typeface="Proxima Nova" panose="020B0604020202020204" charset="0"/>
              </a:rPr>
              <a:t>C# </a:t>
            </a:r>
            <a:r>
              <a:rPr lang="ru-RU" sz="1200" dirty="0">
                <a:latin typeface="Proxima Nova" panose="020B0604020202020204" charset="0"/>
              </a:rPr>
              <a:t>и </a:t>
            </a:r>
            <a:r>
              <a:rPr lang="en-US" sz="1200" dirty="0">
                <a:latin typeface="Proxima Nova" panose="020B0604020202020204" charset="0"/>
              </a:rPr>
              <a:t>JavaScript;</a:t>
            </a:r>
            <a:endParaRPr lang="ru-RU" sz="1200" dirty="0">
              <a:latin typeface="Proxima Nov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200" dirty="0">
                <a:latin typeface="Proxima Nova" panose="020B0604020202020204" charset="0"/>
              </a:rPr>
              <a:t>Отсутствует обширная и гибкая онлайн подсистема</a:t>
            </a:r>
            <a:r>
              <a:rPr lang="en-US" sz="1200" dirty="0">
                <a:latin typeface="Proxima Nova" panose="020B0604020202020204" charset="0"/>
              </a:rPr>
              <a:t>.</a:t>
            </a:r>
            <a:endParaRPr lang="ru-RU" sz="12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52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Актуальность</a:t>
            </a:r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414575" y="818954"/>
            <a:ext cx="831484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60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Проект разработан на С++ с активным использованием </a:t>
            </a:r>
            <a:r>
              <a:rPr lang="ru-RU" dirty="0">
                <a:solidFill>
                  <a:schemeClr val="dk1"/>
                </a:solidFill>
              </a:rPr>
              <a:t>объектно-ориентированного программирования (</a:t>
            </a:r>
            <a:r>
              <a:rPr lang="ru" dirty="0">
                <a:solidFill>
                  <a:schemeClr val="dk1"/>
                </a:solidFill>
              </a:rPr>
              <a:t>ООП).</a:t>
            </a:r>
            <a:endParaRPr lang="en-US" dirty="0">
              <a:solidFill>
                <a:schemeClr val="dk1"/>
              </a:solidFill>
            </a:endParaRPr>
          </a:p>
          <a:p>
            <a:pPr marL="36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9" name="Google Shape;8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4148EDE-DEDB-4C5C-AD0D-70A650685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36" y="1875900"/>
            <a:ext cx="4002122" cy="20135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1FCB25-FDFF-4391-B06F-20CDA864EE16}"/>
              </a:ext>
            </a:extLst>
          </p:cNvPr>
          <p:cNvSpPr txBox="1"/>
          <p:nvPr/>
        </p:nvSpPr>
        <p:spPr>
          <a:xfrm>
            <a:off x="5059792" y="3973744"/>
            <a:ext cx="282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Proxima Nova" panose="020B0604020202020204" charset="0"/>
              </a:rPr>
              <a:t>Рис</a:t>
            </a:r>
            <a:r>
              <a:rPr lang="en-US" dirty="0">
                <a:latin typeface="Proxima Nova" panose="020B0604020202020204" charset="0"/>
              </a:rPr>
              <a:t>. 2</a:t>
            </a:r>
            <a:r>
              <a:rPr lang="ru-RU" dirty="0">
                <a:latin typeface="Proxima Nova" panose="020B0604020202020204" charset="0"/>
              </a:rPr>
              <a:t> —</a:t>
            </a:r>
            <a:r>
              <a:rPr lang="en-US" dirty="0">
                <a:latin typeface="Proxima Nova" panose="020B0604020202020204" charset="0"/>
              </a:rPr>
              <a:t> </a:t>
            </a:r>
            <a:r>
              <a:rPr lang="ru-RU" dirty="0">
                <a:latin typeface="Proxima Nova" panose="020B0604020202020204" charset="0"/>
              </a:rPr>
              <a:t>Разработка проекта на</a:t>
            </a:r>
          </a:p>
          <a:p>
            <a:pPr algn="ctr"/>
            <a:r>
              <a:rPr lang="en-US" dirty="0">
                <a:latin typeface="Proxima Nova" panose="020B0604020202020204" charset="0"/>
              </a:rPr>
              <a:t>Blueprints</a:t>
            </a:r>
            <a:endParaRPr lang="ru-RU" dirty="0">
              <a:latin typeface="Proxima Nova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B39084-39AB-4DCC-8876-32C276F71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9" y="1874190"/>
            <a:ext cx="3016414" cy="2015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10FF8-7F36-4CFC-8937-0B195948600E}"/>
              </a:ext>
            </a:extLst>
          </p:cNvPr>
          <p:cNvSpPr txBox="1"/>
          <p:nvPr/>
        </p:nvSpPr>
        <p:spPr>
          <a:xfrm>
            <a:off x="921045" y="3981047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Proxima Nova" panose="020B0604020202020204" charset="0"/>
              </a:rPr>
              <a:t>Рис. 1 — Фрагмент кода создания</a:t>
            </a:r>
          </a:p>
          <a:p>
            <a:pPr algn="ctr"/>
            <a:r>
              <a:rPr lang="ru-RU" dirty="0">
                <a:latin typeface="Proxima Nova" panose="020B0604020202020204" charset="0"/>
              </a:rPr>
              <a:t>виджета на С++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Сетевое программирование — репликации</a:t>
            </a:r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body" idx="1"/>
          </p:nvPr>
        </p:nvSpPr>
        <p:spPr>
          <a:xfrm>
            <a:off x="385033" y="818954"/>
            <a:ext cx="8520600" cy="400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Репликация — механизм синхронизации </a:t>
            </a:r>
            <a:r>
              <a:rPr lang="ru-RU" dirty="0">
                <a:solidFill>
                  <a:schemeClr val="dk1"/>
                </a:solidFill>
              </a:rPr>
              <a:t>виртуального пространства</a:t>
            </a:r>
            <a:r>
              <a:rPr lang="ru" dirty="0">
                <a:solidFill>
                  <a:schemeClr val="dk1"/>
                </a:solidFill>
              </a:rPr>
              <a:t>между пользователями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6" name="Google Shape;9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572" y="1537965"/>
            <a:ext cx="6407521" cy="31910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8" name="Google Shape;98;p5"/>
          <p:cNvSpPr txBox="1"/>
          <p:nvPr/>
        </p:nvSpPr>
        <p:spPr>
          <a:xfrm>
            <a:off x="2332850" y="4683743"/>
            <a:ext cx="44782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Рис. </a:t>
            </a:r>
            <a:r>
              <a:rPr lang="ru" sz="1200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ru" sz="12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— Схема репликации в сетевых </a:t>
            </a:r>
            <a:r>
              <a:rPr lang="ru" sz="1200" dirty="0">
                <a:latin typeface="Proxima Nova"/>
                <a:ea typeface="Proxima Nova"/>
                <a:cs typeface="Proxima Nova"/>
                <a:sym typeface="Proxima Nova"/>
              </a:rPr>
              <a:t>приложениях</a:t>
            </a:r>
            <a:endParaRPr sz="12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311675" y="249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 dirty="0"/>
              <a:t>Сетевое программирование — RPC</a:t>
            </a:r>
            <a:endParaRPr dirty="0"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1"/>
          </p:nvPr>
        </p:nvSpPr>
        <p:spPr>
          <a:xfrm>
            <a:off x="311675" y="869117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dirty="0">
                <a:solidFill>
                  <a:schemeClr val="dk1"/>
                </a:solidFill>
              </a:rPr>
              <a:t>Remote Procedure Call (RPC) — </a:t>
            </a:r>
            <a:r>
              <a:rPr lang="ru-RU" dirty="0">
                <a:solidFill>
                  <a:schemeClr val="dk1"/>
                </a:solidFill>
              </a:rPr>
              <a:t>вызов функции в другом адресном пространстве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49" y="1760624"/>
            <a:ext cx="3737651" cy="2375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6" name="Google Shape;106;p6"/>
          <p:cNvSpPr txBox="1"/>
          <p:nvPr/>
        </p:nvSpPr>
        <p:spPr>
          <a:xfrm>
            <a:off x="311649" y="4180423"/>
            <a:ext cx="35844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Рис. </a:t>
            </a:r>
            <a:r>
              <a:rPr lang="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Схема жизни объектов в сетевых </a:t>
            </a:r>
            <a:r>
              <a:rPr lang="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прилож</a:t>
            </a:r>
            <a:r>
              <a:rPr lang="ru-RU" sz="1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ениях</a:t>
            </a:r>
            <a:endParaRPr sz="1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5368111" y="4182819"/>
            <a:ext cx="229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Рис. </a:t>
            </a:r>
            <a:r>
              <a:rPr lang="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Схема вызова RPC</a:t>
            </a:r>
            <a:endParaRPr sz="1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sz="1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6223" y="1760624"/>
            <a:ext cx="4636076" cy="2375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311700" y="208200"/>
            <a:ext cx="8520600" cy="572700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buSzPct val="111111"/>
            </a:pPr>
            <a:r>
              <a:rPr lang="ru-RU" dirty="0"/>
              <a:t>Сетевые подключения</a:t>
            </a:r>
            <a:endParaRPr dirty="0"/>
          </a:p>
        </p:txBody>
      </p:sp>
      <p:sp>
        <p:nvSpPr>
          <p:cNvPr id="115" name="Google Shape;11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/>
              <a:t>8</a:t>
            </a:fld>
            <a:r>
              <a:rPr lang="ru" dirty="0"/>
              <a:t>/13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11419-7E06-4540-847A-4656DBA2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91450"/>
            <a:ext cx="3972540" cy="2520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7CE285-F87A-46E9-8D78-01095D9EE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165" y="1778294"/>
            <a:ext cx="4242135" cy="2584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98A42-BE9C-429A-AD03-94101A30CD96}"/>
              </a:ext>
            </a:extLst>
          </p:cNvPr>
          <p:cNvSpPr txBox="1"/>
          <p:nvPr/>
        </p:nvSpPr>
        <p:spPr>
          <a:xfrm>
            <a:off x="566566" y="3645821"/>
            <a:ext cx="3462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6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</a:t>
            </a:r>
            <a:r>
              <a:rPr lang="ru-RU" sz="1200" dirty="0">
                <a:latin typeface="Proxima Nova" panose="020B0604020202020204" charset="0"/>
              </a:rPr>
              <a:t> Подключение пользователей по </a:t>
            </a:r>
            <a:r>
              <a:rPr lang="en-US" sz="1200" dirty="0">
                <a:latin typeface="Proxima Nova" panose="020B0604020202020204" charset="0"/>
              </a:rPr>
              <a:t>LAN</a:t>
            </a:r>
            <a:endParaRPr lang="ru-RU" sz="1200" dirty="0">
              <a:latin typeface="Proxima Nova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BE83F-78C0-4D1C-BB4C-E239D03AE8DA}"/>
              </a:ext>
            </a:extLst>
          </p:cNvPr>
          <p:cNvSpPr txBox="1"/>
          <p:nvPr/>
        </p:nvSpPr>
        <p:spPr>
          <a:xfrm>
            <a:off x="4630373" y="4374610"/>
            <a:ext cx="416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7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</a:t>
            </a:r>
            <a:r>
              <a:rPr lang="en-US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Схема подключений через онлайн подсистему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A9B04C-A6C9-43BF-AD5E-E0578C18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40" y="764696"/>
            <a:ext cx="1830761" cy="10298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0851F8-E480-4CD4-85FE-F71C5073C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803" y="909070"/>
            <a:ext cx="1371044" cy="6855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2A9D4D-4DC1-4A40-BA96-235D70A55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482" y="964602"/>
            <a:ext cx="629990" cy="629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311700" y="125800"/>
            <a:ext cx="85206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-RU" dirty="0"/>
              <a:t>Решение проблемы сетевых задержек</a:t>
            </a:r>
            <a:endParaRPr dirty="0"/>
          </a:p>
        </p:txBody>
      </p:sp>
      <p:sp>
        <p:nvSpPr>
          <p:cNvPr id="147" name="Google Shape;1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r>
              <a: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/13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4FDD25-38E4-4D81-90CA-7D5A57711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2" y="818917"/>
            <a:ext cx="2982260" cy="14957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B613B4-3166-434A-84A9-2D0F6DABB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92" y="2900384"/>
            <a:ext cx="2979365" cy="1671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EDA85-0A21-4258-8EA2-5689FB99357F}"/>
              </a:ext>
            </a:extLst>
          </p:cNvPr>
          <p:cNvSpPr txBox="1"/>
          <p:nvPr/>
        </p:nvSpPr>
        <p:spPr>
          <a:xfrm>
            <a:off x="241698" y="2342011"/>
            <a:ext cx="3539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8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Таймер до начала игрового процесса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AAABB-841F-4D3D-9124-EA5C50B341B6}"/>
              </a:ext>
            </a:extLst>
          </p:cNvPr>
          <p:cNvSpPr txBox="1"/>
          <p:nvPr/>
        </p:nvSpPr>
        <p:spPr>
          <a:xfrm>
            <a:off x="726607" y="4593783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9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Таймер на уровне лобби</a:t>
            </a:r>
            <a:endParaRPr lang="ru-RU" sz="1200" dirty="0">
              <a:latin typeface="Proxima Nova" panose="020B060402020202020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C354A5-4C46-4AD5-8061-342F8ADE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742" y="700606"/>
            <a:ext cx="2475969" cy="2982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B94835-BA61-486D-BC00-6EBF181D5D7F}"/>
                  </a:ext>
                </a:extLst>
              </p:cNvPr>
              <p:cNvSpPr txBox="1"/>
              <p:nvPr/>
            </p:nvSpPr>
            <p:spPr>
              <a:xfrm>
                <a:off x="4572000" y="3971541"/>
                <a:ext cx="3955762" cy="293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сервера</m:t>
                          </m:r>
                        </m:sub>
                      </m:sSub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−время сервера на момент принятия запроса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B94835-BA61-486D-BC00-6EBF181D5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971541"/>
                <a:ext cx="3955762" cy="2935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55DF8E-579E-4E98-BDEE-158851307A5D}"/>
                  </a:ext>
                </a:extLst>
              </p:cNvPr>
              <p:cNvSpPr txBox="1"/>
              <p:nvPr/>
            </p:nvSpPr>
            <p:spPr>
              <a:xfrm>
                <a:off x="4572000" y="4232452"/>
                <a:ext cx="29298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зк</m:t>
                          </m:r>
                        </m:sub>
                      </m:sSub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−время задержки запроса клиента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55DF8E-579E-4E98-BDEE-158851307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232452"/>
                <a:ext cx="292984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09D547-4D7A-4935-AD81-D1EEA6E399D3}"/>
                  </a:ext>
                </a:extLst>
              </p:cNvPr>
              <p:cNvSpPr txBox="1"/>
              <p:nvPr/>
            </p:nvSpPr>
            <p:spPr>
              <a:xfrm>
                <a:off x="4572000" y="4486576"/>
                <a:ext cx="28160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ос</m:t>
                          </m:r>
                        </m:sub>
                      </m:sSub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−время задержки ответа сервера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09D547-4D7A-4935-AD81-D1EEA6E3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86576"/>
                <a:ext cx="281602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F2B8-6D24-4541-8D84-34F274951860}"/>
                  </a:ext>
                </a:extLst>
              </p:cNvPr>
              <p:cNvSpPr txBox="1"/>
              <p:nvPr/>
            </p:nvSpPr>
            <p:spPr>
              <a:xfrm>
                <a:off x="4572000" y="4732282"/>
                <a:ext cx="2540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e>
                        <m:sub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кз</m:t>
                          </m:r>
                        </m:sub>
                      </m:sSub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−время кольцевой задержки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F2B8-6D24-4541-8D84-34F27495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32282"/>
                <a:ext cx="2540503" cy="276999"/>
              </a:xfrm>
              <a:prstGeom prst="rect">
                <a:avLst/>
              </a:prstGeom>
              <a:blipFill>
                <a:blip r:embed="rId9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91C1B5A-4DB5-4F1A-A431-680029A11029}"/>
              </a:ext>
            </a:extLst>
          </p:cNvPr>
          <p:cNvSpPr txBox="1"/>
          <p:nvPr/>
        </p:nvSpPr>
        <p:spPr>
          <a:xfrm>
            <a:off x="5337420" y="3667245"/>
            <a:ext cx="2839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Proxima Nova" panose="020B0604020202020204" charset="0"/>
              </a:rPr>
              <a:t>Рис. 10 </a:t>
            </a:r>
            <a:r>
              <a:rPr lang="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— </a:t>
            </a:r>
            <a:r>
              <a:rPr lang="ru-RU" sz="12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Схема круговой задержки</a:t>
            </a:r>
            <a:r>
              <a:rPr lang="ru-RU" sz="1200" dirty="0">
                <a:latin typeface="Proxima Nova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1561</Words>
  <Application>Microsoft Office PowerPoint</Application>
  <PresentationFormat>Экран (16:9)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Wingdings</vt:lpstr>
      <vt:lpstr>Times New Roman</vt:lpstr>
      <vt:lpstr>Proxima Nova</vt:lpstr>
      <vt:lpstr>Cambria Math</vt:lpstr>
      <vt:lpstr>Spearmint</vt:lpstr>
      <vt:lpstr>Разработка и интеграция сетевых компонентов в шаблон многопользовательской игры на Unreal Engine 4</vt:lpstr>
      <vt:lpstr>Введение</vt:lpstr>
      <vt:lpstr>Постановка задачи</vt:lpstr>
      <vt:lpstr>Обзор существующих решений</vt:lpstr>
      <vt:lpstr>Актуальность</vt:lpstr>
      <vt:lpstr>Сетевое программирование — репликации</vt:lpstr>
      <vt:lpstr>Сетевое программирование — RPC</vt:lpstr>
      <vt:lpstr>Сетевые подключения</vt:lpstr>
      <vt:lpstr>Решение проблемы сетевых задержек</vt:lpstr>
      <vt:lpstr>Онлайн сессии</vt:lpstr>
      <vt:lpstr>Разработка таблицы лидеров на уровне приложения</vt:lpstr>
      <vt:lpstr>Разработка отдельных уровней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интеграция сетевых компонентов в шаблон многопользовательской игры на Unreal Engine 4</dc:title>
  <dc:creator>SkaiLains</dc:creator>
  <cp:lastModifiedBy>Dmitriy Bozhenko</cp:lastModifiedBy>
  <cp:revision>34</cp:revision>
  <dcterms:modified xsi:type="dcterms:W3CDTF">2023-06-21T13:47:06Z</dcterms:modified>
</cp:coreProperties>
</file>